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51"/>
  </p:notesMasterIdLst>
  <p:sldIdLst>
    <p:sldId id="288" r:id="rId2"/>
    <p:sldId id="290" r:id="rId3"/>
    <p:sldId id="289" r:id="rId4"/>
    <p:sldId id="256" r:id="rId5"/>
    <p:sldId id="259" r:id="rId6"/>
    <p:sldId id="295" r:id="rId7"/>
    <p:sldId id="296" r:id="rId8"/>
    <p:sldId id="260" r:id="rId9"/>
    <p:sldId id="261" r:id="rId10"/>
    <p:sldId id="297" r:id="rId11"/>
    <p:sldId id="298" r:id="rId12"/>
    <p:sldId id="262" r:id="rId13"/>
    <p:sldId id="264" r:id="rId14"/>
    <p:sldId id="300" r:id="rId15"/>
    <p:sldId id="265" r:id="rId16"/>
    <p:sldId id="301" r:id="rId17"/>
    <p:sldId id="302" r:id="rId18"/>
    <p:sldId id="266" r:id="rId19"/>
    <p:sldId id="303" r:id="rId20"/>
    <p:sldId id="267" r:id="rId21"/>
    <p:sldId id="305" r:id="rId22"/>
    <p:sldId id="269" r:id="rId23"/>
    <p:sldId id="270" r:id="rId24"/>
    <p:sldId id="306" r:id="rId25"/>
    <p:sldId id="271" r:id="rId26"/>
    <p:sldId id="307" r:id="rId27"/>
    <p:sldId id="308" r:id="rId28"/>
    <p:sldId id="294" r:id="rId29"/>
    <p:sldId id="309" r:id="rId30"/>
    <p:sldId id="274" r:id="rId31"/>
    <p:sldId id="311" r:id="rId32"/>
    <p:sldId id="312" r:id="rId33"/>
    <p:sldId id="275" r:id="rId34"/>
    <p:sldId id="276" r:id="rId35"/>
    <p:sldId id="313" r:id="rId36"/>
    <p:sldId id="314" r:id="rId37"/>
    <p:sldId id="277" r:id="rId38"/>
    <p:sldId id="279" r:id="rId39"/>
    <p:sldId id="316" r:id="rId40"/>
    <p:sldId id="280" r:id="rId41"/>
    <p:sldId id="317" r:id="rId42"/>
    <p:sldId id="318" r:id="rId43"/>
    <p:sldId id="281" r:id="rId44"/>
    <p:sldId id="319" r:id="rId45"/>
    <p:sldId id="282" r:id="rId46"/>
    <p:sldId id="291" r:id="rId47"/>
    <p:sldId id="292" r:id="rId48"/>
    <p:sldId id="326" r:id="rId49"/>
    <p:sldId id="293" r:id="rId50"/>
  </p:sldIdLst>
  <p:sldSz cx="9144000" cy="6858000" type="screen4x3"/>
  <p:notesSz cx="6858000" cy="9144000"/>
  <p:embeddedFontLst>
    <p:embeddedFont>
      <p:font typeface="Arial Black" pitchFamily="34" charset="0"/>
      <p:bold r:id="rId52"/>
    </p:embeddedFont>
  </p:embeddedFontLst>
  <p:custDataLst>
    <p:tags r:id="rId5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969696"/>
    <a:srgbClr val="060606"/>
    <a:srgbClr val="4D4D4D"/>
    <a:srgbClr val="3366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94" d="100"/>
          <a:sy n="94" d="100"/>
        </p:scale>
        <p:origin x="-10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2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DE35FE-E210-40CA-A2EE-938FEEA64A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80D810-5287-4EF5-8201-93F7F4E3D36F}" type="slidenum">
              <a:rPr lang="en-US"/>
              <a:pPr/>
              <a:t>3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91041A-DA1F-4D96-B7B3-8A82F9C1F432}" type="slidenum">
              <a:rPr lang="en-US"/>
              <a:pPr/>
              <a:t>4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246CE5-B933-427A-BEC4-85095B8A64A1}" type="slidenum">
              <a:rPr lang="en-US"/>
              <a:pPr/>
              <a:t>46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CBE55A-E0F6-483E-A58A-D5AE098E3D06}" type="slidenum">
              <a:rPr lang="en-US"/>
              <a:pPr/>
              <a:t>47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21C898-7D2E-466B-8DE9-FAD6C82928EC}" type="slidenum">
              <a:rPr lang="en-US"/>
              <a:pPr/>
              <a:t>48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4393F5-14E3-43F3-A0B4-FFC7A499F3AE}" type="slidenum">
              <a:rPr lang="en-US"/>
              <a:pPr/>
              <a:t>49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7D765-A38F-438E-8F34-ACFD0B1B1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04B6A-7272-40E0-83D0-B467AEC87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684CB-0551-4B8D-9952-A4B7E71F0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AB2B2-3E8B-41E2-9399-D79D739DC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610E3-F37E-45BE-98FB-01DF9472A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EA897-197B-4284-B269-6DF005111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AE8BC-2AD5-4379-992C-575C330C0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F5C4-ADE2-4E68-8D05-015E5A2AD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7987B-ABF8-409C-8DA2-DE8F65CDF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2FE71-A4A8-42A7-9954-0157B2AC6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60C1C-ABD0-4771-9C7D-28A28B644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30DE07-2969-43F4-8A70-4FB3C7CA56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3.xml"/><Relationship Id="rId18" Type="http://schemas.openxmlformats.org/officeDocument/2006/relationships/slide" Target="slide25.xml"/><Relationship Id="rId26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21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slide" Target="slide15.xml"/><Relationship Id="rId17" Type="http://schemas.openxmlformats.org/officeDocument/2006/relationships/slide" Target="slide17.xml"/><Relationship Id="rId25" Type="http://schemas.openxmlformats.org/officeDocument/2006/relationships/slide" Target="slide44.xml"/><Relationship Id="rId2" Type="http://schemas.openxmlformats.org/officeDocument/2006/relationships/vmlDrawing" Target="../drawings/vmlDrawing1.vml"/><Relationship Id="rId16" Type="http://schemas.openxmlformats.org/officeDocument/2006/relationships/slide" Target="slide9.xml"/><Relationship Id="rId20" Type="http://schemas.openxmlformats.org/officeDocument/2006/relationships/slide" Target="slide42.xml"/><Relationship Id="rId29" Type="http://schemas.openxmlformats.org/officeDocument/2006/relationships/oleObject" Target="../embeddings/oleObject1.bin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11" Type="http://schemas.openxmlformats.org/officeDocument/2006/relationships/slide" Target="slide7.xml"/><Relationship Id="rId24" Type="http://schemas.openxmlformats.org/officeDocument/2006/relationships/slide" Target="slide36.xml"/><Relationship Id="rId5" Type="http://schemas.openxmlformats.org/officeDocument/2006/relationships/image" Target="../media/image2.png"/><Relationship Id="rId15" Type="http://schemas.openxmlformats.org/officeDocument/2006/relationships/slide" Target="slide40.xml"/><Relationship Id="rId23" Type="http://schemas.openxmlformats.org/officeDocument/2006/relationships/slide" Target="slide27.xml"/><Relationship Id="rId28" Type="http://schemas.openxmlformats.org/officeDocument/2006/relationships/slide" Target="slide46.xml"/><Relationship Id="rId10" Type="http://schemas.openxmlformats.org/officeDocument/2006/relationships/slide" Target="slide38.xml"/><Relationship Id="rId19" Type="http://schemas.openxmlformats.org/officeDocument/2006/relationships/slide" Target="slide34.xml"/><Relationship Id="rId31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slide" Target="slide30.xml"/><Relationship Id="rId14" Type="http://schemas.openxmlformats.org/officeDocument/2006/relationships/slide" Target="slide32.xml"/><Relationship Id="rId22" Type="http://schemas.openxmlformats.org/officeDocument/2006/relationships/slide" Target="slide19.xml"/><Relationship Id="rId27" Type="http://schemas.openxmlformats.org/officeDocument/2006/relationships/image" Target="../media/image4.png"/><Relationship Id="rId30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2000">
    <p:sndAc>
      <p:stSnd>
        <p:snd r:embed="rId3" name="jep3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Consumer Financial Protection Bureau (CFPB)</a:t>
            </a:r>
            <a:endParaRPr lang="en-US" sz="36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781800" y="6396038"/>
            <a:ext cx="2227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Background 300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previous piece of legislation did the Credit CARD Act ammend?</a:t>
            </a:r>
            <a:endParaRPr lang="en-US" sz="36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781800" y="6388100"/>
            <a:ext cx="2227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Background 400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3950" y="2300288"/>
            <a:ext cx="68961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Truth in Lending Act (TILA)</a:t>
            </a:r>
            <a:endParaRPr lang="en-US" sz="36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781800" y="6396038"/>
            <a:ext cx="2227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Background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624638" y="6297613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100</a:t>
            </a:r>
            <a:endParaRPr lang="en-US"/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1338263" y="2419350"/>
            <a:ext cx="6467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What is the benefit of </a:t>
            </a:r>
            <a:r>
              <a:rPr lang="en-US" sz="4000" i="1">
                <a:solidFill>
                  <a:schemeClr val="bg1"/>
                </a:solidFill>
              </a:rPr>
              <a:t>broad disclosure </a:t>
            </a:r>
            <a:r>
              <a:rPr lang="en-US" sz="4000">
                <a:solidFill>
                  <a:schemeClr val="bg1"/>
                </a:solidFill>
              </a:rPr>
              <a:t>by credit card companies?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09700" y="1843088"/>
            <a:ext cx="63246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Prevents credit card companies from </a:t>
            </a:r>
            <a:r>
              <a:rPr lang="en-US" sz="4000" i="1">
                <a:solidFill>
                  <a:schemeClr val="bg1"/>
                </a:solidFill>
              </a:rPr>
              <a:t>taking advantage</a:t>
            </a:r>
            <a:r>
              <a:rPr lang="en-US" sz="4000">
                <a:solidFill>
                  <a:schemeClr val="bg1"/>
                </a:solidFill>
              </a:rPr>
              <a:t> of consumers due to their </a:t>
            </a:r>
            <a:r>
              <a:rPr lang="en-US" sz="4000" i="1">
                <a:solidFill>
                  <a:schemeClr val="bg1"/>
                </a:solidFill>
              </a:rPr>
              <a:t>misunderstanding</a:t>
            </a:r>
            <a:r>
              <a:rPr lang="en-US" sz="4000">
                <a:solidFill>
                  <a:schemeClr val="bg1"/>
                </a:solidFill>
              </a:rPr>
              <a:t> of the terms</a:t>
            </a:r>
            <a:endParaRPr lang="en-US" sz="36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672263" y="6396038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2151063"/>
            <a:ext cx="6324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Under the new regulations, how often is interest computed on outstanding balances?</a:t>
            </a:r>
            <a:endParaRPr lang="en-US" sz="36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710363" y="6392863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Once per billing cycle</a:t>
            </a:r>
            <a:endParaRPr lang="en-US" sz="36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710363" y="6396038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71600" y="2459038"/>
            <a:ext cx="6324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kind of reasonable fee limits does the CARD Act impose?</a:t>
            </a:r>
            <a:endParaRPr lang="en-US" sz="36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672263" y="6396038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2551113"/>
            <a:ext cx="63246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Reasonable fees regarding over limit charges, late payment and penalty fees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710363" y="6396038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09700" y="2459038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How does the Credit CARD Act affect gift cards?</a:t>
            </a:r>
            <a:endParaRPr lang="en-US" sz="36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710363" y="6373813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THIS</a:t>
            </a:r>
            <a:r>
              <a:rPr lang="en-US" smtClean="0"/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8000">
                <a:latin typeface="Arial Black" pitchFamily="34" charset="0"/>
              </a:rPr>
              <a:t>IS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73914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905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09700" y="2151063"/>
            <a:ext cx="6324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It limits activation fees, prevents inactivity fees, disallows expiration before 5 years</a:t>
            </a:r>
            <a:endParaRPr lang="en-US" sz="36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710363" y="6392863"/>
            <a:ext cx="243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Direct Effects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09700" y="2700338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an indirect effect?</a:t>
            </a:r>
            <a:endParaRPr lang="en-US" sz="36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542088" y="6354763"/>
            <a:ext cx="262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1409700" y="2767013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An indirect effect is an unanticipated consequence.</a:t>
            </a:r>
            <a:endParaRPr lang="en-US" sz="3600"/>
          </a:p>
        </p:txBody>
      </p:sp>
      <p:sp>
        <p:nvSpPr>
          <p:cNvPr id="22532" name="Text Box 1028"/>
          <p:cNvSpPr txBox="1">
            <a:spLocks noChangeArrowheads="1"/>
          </p:cNvSpPr>
          <p:nvPr/>
        </p:nvSpPr>
        <p:spPr bwMode="auto">
          <a:xfrm>
            <a:off x="6542088" y="6396038"/>
            <a:ext cx="262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47800" y="1844675"/>
            <a:ext cx="6324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one </a:t>
            </a:r>
            <a:r>
              <a:rPr lang="en-US" sz="4000" i="1">
                <a:solidFill>
                  <a:schemeClr val="bg1"/>
                </a:solidFill>
              </a:rPr>
              <a:t>major disadvantage</a:t>
            </a:r>
            <a:r>
              <a:rPr lang="en-US" sz="4000">
                <a:solidFill>
                  <a:schemeClr val="bg1"/>
                </a:solidFill>
              </a:rPr>
              <a:t> of increasing the minimum age to open a credit card (without a cosigner) to 21?</a:t>
            </a:r>
            <a:endParaRPr lang="en-US" sz="36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03988" y="6396038"/>
            <a:ext cx="262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52550" y="2151063"/>
            <a:ext cx="6324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Prevents a longer term to accumulate credit, prevents some from getting a credit card at all</a:t>
            </a:r>
            <a:endParaRPr lang="en-US" sz="36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23038" y="6396038"/>
            <a:ext cx="262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2459038"/>
            <a:ext cx="6324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How does the Credit CARD Act create new fees for consumers?</a:t>
            </a:r>
            <a:endParaRPr lang="en-US" sz="36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523038" y="6396038"/>
            <a:ext cx="262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09700" y="2514600"/>
            <a:ext cx="6324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Return of annual/membership fees on cards, higher interest rates, other misc. fees set by the credit card company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523038" y="6396038"/>
            <a:ext cx="262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Place A Wager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09700" y="2151063"/>
            <a:ext cx="6324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Name an </a:t>
            </a:r>
            <a:r>
              <a:rPr lang="en-US" sz="4000" i="1">
                <a:solidFill>
                  <a:schemeClr val="bg1"/>
                </a:solidFill>
              </a:rPr>
              <a:t>indirect effect </a:t>
            </a:r>
            <a:r>
              <a:rPr lang="en-US" sz="4000">
                <a:solidFill>
                  <a:schemeClr val="bg1"/>
                </a:solidFill>
              </a:rPr>
              <a:t>of the Credit CARD Act that we didn’t mention in our presentation.</a:t>
            </a:r>
            <a:endParaRPr lang="en-US" sz="36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424613" y="6396038"/>
            <a:ext cx="261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60488" y="1844675"/>
            <a:ext cx="6324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Examples: Encourages the use of cash/prepaid cards, punishes responsible credit users, harder to open multiple lines of credit</a:t>
            </a:r>
            <a:endParaRPr lang="en-US" sz="36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484938" y="6396038"/>
            <a:ext cx="2620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Indirect Effects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838200"/>
            <a:ext cx="4038600" cy="1143000"/>
          </a:xfrm>
        </p:spPr>
        <p:txBody>
          <a:bodyPr/>
          <a:lstStyle/>
          <a:p>
            <a:pPr algn="l"/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 With</a:t>
            </a:r>
            <a:r>
              <a:rPr lang="en-US" sz="8000" smtClean="0">
                <a:solidFill>
                  <a:schemeClr val="tx1"/>
                </a:solidFill>
              </a:rPr>
              <a:t>     </a:t>
            </a:r>
            <a:endParaRPr 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8000">
                <a:latin typeface="Arial Black" pitchFamily="34" charset="0"/>
              </a:rPr>
              <a:t>Hosts...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343400" y="838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8000">
                <a:latin typeface="Arial Black" pitchFamily="34" charset="0"/>
              </a:rPr>
              <a:t>Your</a:t>
            </a:r>
            <a:r>
              <a:rPr lang="en-US" sz="8000"/>
              <a:t>    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990600" y="4191000"/>
            <a:ext cx="72866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flatTx/>
          </a:bodyPr>
          <a:lstStyle/>
          <a:p>
            <a:pPr>
              <a:defRPr/>
            </a:pPr>
            <a:r>
              <a:rPr lang="en-US" sz="8000" kern="10" spc="-400" dirty="0">
                <a:ln w="9525">
                  <a:solidFill>
                    <a:schemeClr val="tx2">
                      <a:alpha val="81000"/>
                    </a:schemeClr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8900000" scaled="0"/>
                </a:gradFill>
                <a:latin typeface="Arial Black"/>
              </a:rPr>
              <a:t>Mary</a:t>
            </a:r>
            <a:r>
              <a:rPr lang="en-US" sz="8000" kern="10" spc="-400" dirty="0">
                <a:ln w="9525">
                  <a:solidFill>
                    <a:schemeClr val="tx2">
                      <a:alpha val="81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, Liz, Joe, and Dan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781800" y="639286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100</a:t>
            </a:r>
            <a:endParaRPr lang="en-US"/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219200" y="2132013"/>
            <a:ext cx="67056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What is the highest ranked credit card company in terms of customer satisfaction by J.D. Power and Associates in 2010?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877050" y="63960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100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5935663"/>
            <a:ext cx="5029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J.D. Power and Associates</a:t>
            </a:r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2476500" y="3074988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American Express*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838950" y="6397625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200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6063" y="1092200"/>
            <a:ext cx="6073775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How many credit cards were held by U.S. consumers in January of 2010?</a:t>
            </a:r>
          </a:p>
          <a:p>
            <a:endParaRPr lang="en-US" sz="4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609.8 million</a:t>
            </a:r>
          </a:p>
          <a:p>
            <a:pPr>
              <a:lnSpc>
                <a:spcPct val="150000"/>
              </a:lnSpc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449.1 million</a:t>
            </a:r>
          </a:p>
          <a:p>
            <a:pPr>
              <a:lnSpc>
                <a:spcPct val="150000"/>
              </a:lnSpc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345.6 million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858000" y="6397625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200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3100" y="5216525"/>
            <a:ext cx="5791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“The Survey of Consumer Payment Choice,” Federal Reserve Bank of Boston, January 2010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2628900" y="24384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a) 609.8 million*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838950" y="63960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300</a:t>
            </a:r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81150" y="1074738"/>
            <a:ext cx="603885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the average APR on new credit card offers (as of February 2011)?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14.73%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12.64%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10.89%</a:t>
            </a:r>
            <a:endParaRPr lang="en-US" sz="3600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838950" y="63960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300</a:t>
            </a:r>
            <a:endParaRPr 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4097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a) 14.73%*</a:t>
            </a:r>
            <a:endParaRPr lang="en-US" sz="3600"/>
          </a:p>
        </p:txBody>
      </p:sp>
      <p:sp>
        <p:nvSpPr>
          <p:cNvPr id="8" name="TextBox 7"/>
          <p:cNvSpPr txBox="1"/>
          <p:nvPr/>
        </p:nvSpPr>
        <p:spPr>
          <a:xfrm>
            <a:off x="2590800" y="5257800"/>
            <a:ext cx="441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CreditCards.com Weekly Rate Report, February 9, 2011.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409700" y="1074738"/>
            <a:ext cx="6324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the average credit card debt per household (with credit card debt)?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$5,849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$10,679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 c) $26,439</a:t>
            </a:r>
            <a:endParaRPr lang="en-US" sz="36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77050" y="63960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b) $10,679*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19900" y="63960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Credit Cards 400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00300" y="5257800"/>
            <a:ext cx="441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www.whitehouse.gov</a:t>
            </a:r>
            <a:endParaRPr lang="en-US" dirty="0">
              <a:solidFill>
                <a:schemeClr val="accent3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6324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percentage of consumers currently own a debit card?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42%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 65%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80%</a:t>
            </a:r>
            <a:endParaRPr lang="en-US" sz="36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258050" y="6426200"/>
            <a:ext cx="188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409700" y="2735263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c) 80%*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258050" y="6397625"/>
            <a:ext cx="188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100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9700" y="5156200"/>
            <a:ext cx="6318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“The Survey of Consumer Payment Choice,” Federal Reserve Bank of Boston, January 2010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9" name="Text Box 45"/>
          <p:cNvSpPr txBox="1">
            <a:spLocks noChangeArrowheads="1"/>
          </p:cNvSpPr>
          <p:nvPr/>
        </p:nvSpPr>
        <p:spPr bwMode="auto">
          <a:xfrm>
            <a:off x="271463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" action="ppaction://hlinkshowjump?jump=nextslide"/>
              </a:rPr>
              <a:t>100</a:t>
            </a:r>
            <a:endParaRPr lang="en-US"/>
          </a:p>
        </p:txBody>
      </p:sp>
      <p:pic>
        <p:nvPicPr>
          <p:cNvPr id="4100" name="Picture 99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0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2" name="Text Box 101"/>
          <p:cNvSpPr txBox="1">
            <a:spLocks noChangeArrowheads="1"/>
          </p:cNvSpPr>
          <p:nvPr/>
        </p:nvSpPr>
        <p:spPr bwMode="auto">
          <a:xfrm>
            <a:off x="1766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100</a:t>
            </a:r>
            <a:endParaRPr lang="en-US"/>
          </a:p>
        </p:txBody>
      </p:sp>
      <p:pic>
        <p:nvPicPr>
          <p:cNvPr id="4103" name="Picture 102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5" name="Text Box 104"/>
          <p:cNvSpPr txBox="1">
            <a:spLocks noChangeArrowheads="1"/>
          </p:cNvSpPr>
          <p:nvPr/>
        </p:nvSpPr>
        <p:spPr bwMode="auto">
          <a:xfrm>
            <a:off x="3290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100</a:t>
            </a:r>
            <a:endParaRPr lang="en-US"/>
          </a:p>
        </p:txBody>
      </p:sp>
      <p:pic>
        <p:nvPicPr>
          <p:cNvPr id="4106" name="Picture 105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6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8" name="Text Box 107"/>
          <p:cNvSpPr txBox="1">
            <a:spLocks noChangeArrowheads="1"/>
          </p:cNvSpPr>
          <p:nvPr/>
        </p:nvSpPr>
        <p:spPr bwMode="auto">
          <a:xfrm>
            <a:off x="4814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100</a:t>
            </a:r>
            <a:endParaRPr lang="en-US"/>
          </a:p>
        </p:txBody>
      </p:sp>
      <p:pic>
        <p:nvPicPr>
          <p:cNvPr id="4109" name="Picture 108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09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1" name="Text Box 110"/>
          <p:cNvSpPr txBox="1">
            <a:spLocks noChangeArrowheads="1"/>
          </p:cNvSpPr>
          <p:nvPr/>
        </p:nvSpPr>
        <p:spPr bwMode="auto">
          <a:xfrm>
            <a:off x="6338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0" action="ppaction://hlinksldjump"/>
              </a:rPr>
              <a:t>100</a:t>
            </a:r>
            <a:endParaRPr lang="en-US"/>
          </a:p>
        </p:txBody>
      </p:sp>
      <p:pic>
        <p:nvPicPr>
          <p:cNvPr id="4112" name="Picture 111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15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4" name="Text Box 116"/>
          <p:cNvSpPr txBox="1">
            <a:spLocks noChangeArrowheads="1"/>
          </p:cNvSpPr>
          <p:nvPr/>
        </p:nvSpPr>
        <p:spPr bwMode="auto">
          <a:xfrm>
            <a:off x="271463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1" action="ppaction://hlinksldjump"/>
              </a:rPr>
              <a:t>200</a:t>
            </a:r>
            <a:endParaRPr lang="en-US"/>
          </a:p>
        </p:txBody>
      </p:sp>
      <p:pic>
        <p:nvPicPr>
          <p:cNvPr id="4115" name="Picture 117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18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7" name="Text Box 119"/>
          <p:cNvSpPr txBox="1">
            <a:spLocks noChangeArrowheads="1"/>
          </p:cNvSpPr>
          <p:nvPr/>
        </p:nvSpPr>
        <p:spPr bwMode="auto">
          <a:xfrm>
            <a:off x="1766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2" action="ppaction://hlinksldjump"/>
              </a:rPr>
              <a:t>200</a:t>
            </a:r>
            <a:endParaRPr lang="en-US"/>
          </a:p>
        </p:txBody>
      </p:sp>
      <p:pic>
        <p:nvPicPr>
          <p:cNvPr id="4118" name="Picture 120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121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0" name="Text Box 122"/>
          <p:cNvSpPr txBox="1">
            <a:spLocks noChangeArrowheads="1"/>
          </p:cNvSpPr>
          <p:nvPr/>
        </p:nvSpPr>
        <p:spPr bwMode="auto">
          <a:xfrm>
            <a:off x="3290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3" action="ppaction://hlinksldjump"/>
              </a:rPr>
              <a:t>200</a:t>
            </a:r>
            <a:endParaRPr lang="en-US"/>
          </a:p>
        </p:txBody>
      </p:sp>
      <p:pic>
        <p:nvPicPr>
          <p:cNvPr id="4121" name="Picture 123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24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3" name="Text Box 125"/>
          <p:cNvSpPr txBox="1">
            <a:spLocks noChangeArrowheads="1"/>
          </p:cNvSpPr>
          <p:nvPr/>
        </p:nvSpPr>
        <p:spPr bwMode="auto">
          <a:xfrm>
            <a:off x="4814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4" action="ppaction://hlinksldjump"/>
              </a:rPr>
              <a:t>200</a:t>
            </a:r>
            <a:endParaRPr lang="en-US"/>
          </a:p>
        </p:txBody>
      </p:sp>
      <p:pic>
        <p:nvPicPr>
          <p:cNvPr id="4124" name="Picture 126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27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6" name="Text Box 128"/>
          <p:cNvSpPr txBox="1">
            <a:spLocks noChangeArrowheads="1"/>
          </p:cNvSpPr>
          <p:nvPr/>
        </p:nvSpPr>
        <p:spPr bwMode="auto">
          <a:xfrm>
            <a:off x="6338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5" action="ppaction://hlinksldjump"/>
              </a:rPr>
              <a:t>200</a:t>
            </a:r>
            <a:endParaRPr lang="en-US"/>
          </a:p>
        </p:txBody>
      </p:sp>
      <p:pic>
        <p:nvPicPr>
          <p:cNvPr id="4127" name="Picture 129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13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9" name="Text Box 134"/>
          <p:cNvSpPr txBox="1">
            <a:spLocks noChangeArrowheads="1"/>
          </p:cNvSpPr>
          <p:nvPr/>
        </p:nvSpPr>
        <p:spPr bwMode="auto">
          <a:xfrm>
            <a:off x="271463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6" action="ppaction://hlinksldjump"/>
              </a:rPr>
              <a:t>300</a:t>
            </a:r>
            <a:endParaRPr lang="en-US"/>
          </a:p>
        </p:txBody>
      </p:sp>
      <p:pic>
        <p:nvPicPr>
          <p:cNvPr id="4130" name="Picture 135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136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2" name="Text Box 137"/>
          <p:cNvSpPr txBox="1">
            <a:spLocks noChangeArrowheads="1"/>
          </p:cNvSpPr>
          <p:nvPr/>
        </p:nvSpPr>
        <p:spPr bwMode="auto">
          <a:xfrm>
            <a:off x="1766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7" action="ppaction://hlinksldjump"/>
              </a:rPr>
              <a:t>300</a:t>
            </a:r>
            <a:endParaRPr lang="en-US"/>
          </a:p>
        </p:txBody>
      </p:sp>
      <p:pic>
        <p:nvPicPr>
          <p:cNvPr id="4133" name="Picture 138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139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5" name="Text Box 140"/>
          <p:cNvSpPr txBox="1">
            <a:spLocks noChangeArrowheads="1"/>
          </p:cNvSpPr>
          <p:nvPr/>
        </p:nvSpPr>
        <p:spPr bwMode="auto">
          <a:xfrm>
            <a:off x="3290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8" action="ppaction://hlinksldjump"/>
              </a:rPr>
              <a:t>300</a:t>
            </a:r>
            <a:endParaRPr lang="en-US"/>
          </a:p>
        </p:txBody>
      </p:sp>
      <p:pic>
        <p:nvPicPr>
          <p:cNvPr id="4136" name="Picture 141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142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8" name="Text Box 143"/>
          <p:cNvSpPr txBox="1">
            <a:spLocks noChangeArrowheads="1"/>
          </p:cNvSpPr>
          <p:nvPr/>
        </p:nvSpPr>
        <p:spPr bwMode="auto">
          <a:xfrm>
            <a:off x="4814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9" action="ppaction://hlinksldjump"/>
              </a:rPr>
              <a:t>300</a:t>
            </a:r>
            <a:endParaRPr lang="en-US"/>
          </a:p>
        </p:txBody>
      </p:sp>
      <p:pic>
        <p:nvPicPr>
          <p:cNvPr id="4139" name="Picture 144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145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1" name="Text Box 146"/>
          <p:cNvSpPr txBox="1">
            <a:spLocks noChangeArrowheads="1"/>
          </p:cNvSpPr>
          <p:nvPr/>
        </p:nvSpPr>
        <p:spPr bwMode="auto">
          <a:xfrm>
            <a:off x="6338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0" action="ppaction://hlinksldjump"/>
              </a:rPr>
              <a:t>300</a:t>
            </a:r>
            <a:endParaRPr lang="en-US"/>
          </a:p>
        </p:txBody>
      </p:sp>
      <p:pic>
        <p:nvPicPr>
          <p:cNvPr id="4142" name="Picture 147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51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4" name="Text Box 152"/>
          <p:cNvSpPr txBox="1">
            <a:spLocks noChangeArrowheads="1"/>
          </p:cNvSpPr>
          <p:nvPr/>
        </p:nvSpPr>
        <p:spPr bwMode="auto">
          <a:xfrm>
            <a:off x="271463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1" action="ppaction://hlinksldjump"/>
              </a:rPr>
              <a:t>400</a:t>
            </a:r>
            <a:endParaRPr lang="en-US"/>
          </a:p>
        </p:txBody>
      </p:sp>
      <p:pic>
        <p:nvPicPr>
          <p:cNvPr id="4145" name="Picture 153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154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7" name="Text Box 155"/>
          <p:cNvSpPr txBox="1">
            <a:spLocks noChangeArrowheads="1"/>
          </p:cNvSpPr>
          <p:nvPr/>
        </p:nvSpPr>
        <p:spPr bwMode="auto">
          <a:xfrm>
            <a:off x="1766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2" action="ppaction://hlinksldjump"/>
              </a:rPr>
              <a:t>400</a:t>
            </a:r>
            <a:endParaRPr lang="en-US"/>
          </a:p>
        </p:txBody>
      </p:sp>
      <p:pic>
        <p:nvPicPr>
          <p:cNvPr id="4148" name="Picture 156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9" name="Picture 157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0" name="Text Box 158"/>
          <p:cNvSpPr txBox="1">
            <a:spLocks noChangeArrowheads="1"/>
          </p:cNvSpPr>
          <p:nvPr/>
        </p:nvSpPr>
        <p:spPr bwMode="auto">
          <a:xfrm>
            <a:off x="3290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3" action="ppaction://hlinksldjump"/>
              </a:rPr>
              <a:t>400</a:t>
            </a:r>
            <a:endParaRPr lang="en-US"/>
          </a:p>
        </p:txBody>
      </p:sp>
      <p:pic>
        <p:nvPicPr>
          <p:cNvPr id="4151" name="Picture 159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9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Picture 160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3" name="Text Box 161"/>
          <p:cNvSpPr txBox="1">
            <a:spLocks noChangeArrowheads="1"/>
          </p:cNvSpPr>
          <p:nvPr/>
        </p:nvSpPr>
        <p:spPr bwMode="auto">
          <a:xfrm>
            <a:off x="4814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4" action="ppaction://hlinksldjump"/>
              </a:rPr>
              <a:t>400</a:t>
            </a:r>
            <a:endParaRPr lang="en-US"/>
          </a:p>
        </p:txBody>
      </p:sp>
      <p:pic>
        <p:nvPicPr>
          <p:cNvPr id="4154" name="Picture 162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3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Picture 16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6" name="Text Box 164"/>
          <p:cNvSpPr txBox="1">
            <a:spLocks noChangeArrowheads="1"/>
          </p:cNvSpPr>
          <p:nvPr/>
        </p:nvSpPr>
        <p:spPr bwMode="auto">
          <a:xfrm>
            <a:off x="6338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5" action="ppaction://hlinksldjump"/>
              </a:rPr>
              <a:t>400</a:t>
            </a:r>
            <a:endParaRPr lang="en-US"/>
          </a:p>
        </p:txBody>
      </p:sp>
      <p:pic>
        <p:nvPicPr>
          <p:cNvPr id="4157" name="Picture 165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" name="Picture 187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59" name="Picture 190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60" name="Picture 193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61" name="Picture 196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62" name="Picture 199" descr="scree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63" name="Text Box 207"/>
          <p:cNvSpPr txBox="1">
            <a:spLocks noChangeArrowheads="1"/>
          </p:cNvSpPr>
          <p:nvPr/>
        </p:nvSpPr>
        <p:spPr bwMode="auto">
          <a:xfrm>
            <a:off x="3124200" y="1109663"/>
            <a:ext cx="1447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Indirect Effects of the CARD Act</a:t>
            </a:r>
          </a:p>
        </p:txBody>
      </p:sp>
      <p:sp>
        <p:nvSpPr>
          <p:cNvPr id="4164" name="Text Box 209"/>
          <p:cNvSpPr txBox="1">
            <a:spLocks noChangeArrowheads="1"/>
          </p:cNvSpPr>
          <p:nvPr/>
        </p:nvSpPr>
        <p:spPr bwMode="auto">
          <a:xfrm>
            <a:off x="6172200" y="1219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Potpourri</a:t>
            </a:r>
          </a:p>
        </p:txBody>
      </p:sp>
      <p:pic>
        <p:nvPicPr>
          <p:cNvPr id="4165" name="Picture 217" descr="applause">
            <a:hlinkClick r:id="" action="ppaction://noaction">
              <a:snd r:embed="rId2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6200" y="288925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6" name="Object 219">
            <a:hlinkClick r:id="rId28" action="ppaction://hlinksldjump"/>
          </p:cNvPr>
          <p:cNvGraphicFramePr>
            <a:graphicFrameLocks noChangeAspect="1"/>
          </p:cNvGraphicFramePr>
          <p:nvPr/>
        </p:nvGraphicFramePr>
        <p:xfrm>
          <a:off x="7924800" y="228600"/>
          <a:ext cx="1009650" cy="542925"/>
        </p:xfrm>
        <a:graphic>
          <a:graphicData uri="http://schemas.openxmlformats.org/presentationml/2006/ole">
            <p:oleObj spid="_x0000_s4166" name="Bitmap Image" r:id="rId29" imgW="1009791" imgH="542857" progId="Paint.Picture">
              <p:embed/>
            </p:oleObj>
          </a:graphicData>
        </a:graphic>
      </p:graphicFrame>
      <p:pic>
        <p:nvPicPr>
          <p:cNvPr id="4167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72400" y="1201738"/>
            <a:ext cx="12509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8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826375" y="2605088"/>
            <a:ext cx="12509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9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72400" y="3952875"/>
            <a:ext cx="12509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0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737475" y="5372100"/>
            <a:ext cx="12509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1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71463" y="5997575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2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879600" y="5946775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3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03600" y="5943600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4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914900" y="5943600"/>
            <a:ext cx="8588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5" name="Picture 222" descr="C:\Users\Lizzy\AppData\Local\Microsoft\Windows\Temporary Internet Files\Content.IE5\4625X0KZ\MC900440384[1]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465888" y="5883275"/>
            <a:ext cx="860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76" name="Text Box 207"/>
          <p:cNvSpPr txBox="1">
            <a:spLocks noChangeArrowheads="1"/>
          </p:cNvSpPr>
          <p:nvPr/>
        </p:nvSpPr>
        <p:spPr bwMode="auto">
          <a:xfrm>
            <a:off x="4637088" y="1141413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Credit Cards</a:t>
            </a:r>
          </a:p>
        </p:txBody>
      </p:sp>
      <p:sp>
        <p:nvSpPr>
          <p:cNvPr id="4177" name="Text Box 207"/>
          <p:cNvSpPr txBox="1">
            <a:spLocks noChangeArrowheads="1"/>
          </p:cNvSpPr>
          <p:nvPr/>
        </p:nvSpPr>
        <p:spPr bwMode="auto">
          <a:xfrm>
            <a:off x="90488" y="1203325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Background of the CARD Act</a:t>
            </a:r>
          </a:p>
        </p:txBody>
      </p:sp>
      <p:sp>
        <p:nvSpPr>
          <p:cNvPr id="4178" name="Text Box 207"/>
          <p:cNvSpPr txBox="1">
            <a:spLocks noChangeArrowheads="1"/>
          </p:cNvSpPr>
          <p:nvPr/>
        </p:nvSpPr>
        <p:spPr bwMode="auto">
          <a:xfrm>
            <a:off x="1585913" y="1109663"/>
            <a:ext cx="1447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lack" pitchFamily="34" charset="0"/>
              </a:rPr>
              <a:t>Direct Effects of the CARD Act</a:t>
            </a:r>
          </a:p>
        </p:txBody>
      </p:sp>
      <p:sp>
        <p:nvSpPr>
          <p:cNvPr id="84" name="WordArt 220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52550" y="1447800"/>
            <a:ext cx="6324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As of April 2009, what percentage of undergraduates had </a:t>
            </a:r>
            <a:r>
              <a:rPr lang="en-US" sz="4000" i="1">
                <a:solidFill>
                  <a:schemeClr val="bg1"/>
                </a:solidFill>
              </a:rPr>
              <a:t>no </a:t>
            </a:r>
            <a:r>
              <a:rPr lang="en-US" sz="4000">
                <a:solidFill>
                  <a:schemeClr val="bg1"/>
                </a:solidFill>
              </a:rPr>
              <a:t>credit history?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2%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15%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15%</a:t>
            </a:r>
            <a:endParaRPr lang="en-US" sz="36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258050" y="6396038"/>
            <a:ext cx="188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a) 2%*</a:t>
            </a:r>
            <a:endParaRPr lang="en-US" sz="36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277100" y="6375400"/>
            <a:ext cx="188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200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4050" y="5567363"/>
            <a:ext cx="5791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Sallie Mae, “How Undergraduate Students Use Credit Cards,” April 2009.</a:t>
            </a: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352550" y="1074738"/>
            <a:ext cx="6324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the total United States consumer debt as of June 2010?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3.2 million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 1.9 million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2.4 trillion</a:t>
            </a:r>
            <a:endParaRPr lang="en-US" sz="36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258050" y="6396038"/>
            <a:ext cx="188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239000" y="6397625"/>
            <a:ext cx="188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300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5257800"/>
            <a:ext cx="533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Federal Reserve’s G.19 report on consumer credit, November 2010</a:t>
            </a: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1409700" y="24384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c) 2.4 trillion*</a:t>
            </a: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057275" y="1228725"/>
            <a:ext cx="702945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percentage of consumers have credit histories 20 years or longer?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15%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25%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sz="4000">
                <a:solidFill>
                  <a:schemeClr val="bg1"/>
                </a:solidFill>
              </a:rPr>
              <a:t>35%</a:t>
            </a:r>
            <a:endParaRPr lang="en-US" sz="360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258050" y="6373813"/>
            <a:ext cx="188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409700" y="26670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b) 25%*</a:t>
            </a:r>
            <a:endParaRPr lang="en-US" sz="36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258050" y="6397625"/>
            <a:ext cx="188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Potpourri 400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257800"/>
            <a:ext cx="441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*Source: myfico.com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7162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The Final Jeopardy Category is: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The Credit CARD Act of 2009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Please record your wager.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90600" y="2767013"/>
            <a:ext cx="716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does CARD stand for in the title, Credit CARD Act of 2009?</a:t>
            </a:r>
            <a:endParaRPr lang="en-US" sz="36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Click on screen to continue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990600" y="2517775"/>
            <a:ext cx="716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Credit Card Accountability, Responsibility, and Disclosure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90600" y="26670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Thank You for Playing Jeopardy!</a:t>
            </a:r>
            <a:endParaRPr lang="en-US" sz="360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609850" y="6400800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Game Designed By C. Harr-MAIT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What is one of the reasons the CARD Act was enacted?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19200" y="1382713"/>
            <a:ext cx="6324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Consumer protection: </a:t>
            </a:r>
            <a:r>
              <a:rPr lang="en-US" sz="4000">
                <a:solidFill>
                  <a:schemeClr val="bg1"/>
                </a:solidFill>
              </a:rPr>
              <a:t>control of credit cards, avoid debt, protect youth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Credit card regulation: </a:t>
            </a:r>
            <a:r>
              <a:rPr lang="en-US" sz="4000">
                <a:solidFill>
                  <a:schemeClr val="bg1"/>
                </a:solidFill>
              </a:rPr>
              <a:t>broader disclosure, prevent predatory practices</a:t>
            </a:r>
            <a:endParaRPr lang="en-US" sz="36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35788" y="6396038"/>
            <a:ext cx="2227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Background 100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When was the act </a:t>
            </a:r>
            <a:r>
              <a:rPr lang="en-US" sz="4000" i="1">
                <a:solidFill>
                  <a:schemeClr val="bg1"/>
                </a:solidFill>
              </a:rPr>
              <a:t>approved</a:t>
            </a:r>
            <a:r>
              <a:rPr lang="en-US" sz="4000">
                <a:solidFill>
                  <a:schemeClr val="bg1"/>
                </a:solidFill>
              </a:rPr>
              <a:t> by President Obama?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21488" y="6396038"/>
            <a:ext cx="2227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Background 200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May 22, 2009</a:t>
            </a:r>
            <a:endParaRPr lang="en-US" sz="36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21488" y="6391275"/>
            <a:ext cx="2227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Background 200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Who will soon be in charge of </a:t>
            </a:r>
            <a:r>
              <a:rPr lang="en-US" sz="4000" i="1">
                <a:solidFill>
                  <a:schemeClr val="bg1"/>
                </a:solidFill>
              </a:rPr>
              <a:t>administering</a:t>
            </a:r>
            <a:r>
              <a:rPr lang="en-US" sz="4000">
                <a:solidFill>
                  <a:schemeClr val="bg1"/>
                </a:solidFill>
              </a:rPr>
              <a:t> the CARD Act?</a:t>
            </a:r>
            <a:endParaRPr lang="en-US" sz="36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781800" y="6373813"/>
            <a:ext cx="2227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Background 300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51175&quot;&gt;&lt;/object&gt;&lt;object type=&quot;2&quot; unique_id=&quot;151176&quot;&gt;&lt;object type=&quot;3&quot; unique_id=&quot;151177&quot;&gt;&lt;property id=&quot;20148&quot; value=&quot;5&quot;/&gt;&lt;property id=&quot;20300&quot; value=&quot;Slide 1&quot;/&gt;&lt;property id=&quot;20307&quot; value=&quot;288&quot;/&gt;&lt;/object&gt;&lt;object type=&quot;3&quot; unique_id=&quot;151178&quot;&gt;&lt;property id=&quot;20148&quot; value=&quot;5&quot;/&gt;&lt;property id=&quot;20300&quot; value=&quot;Slide 2 - &amp;quot;THIS &amp;quot;&quot;/&gt;&lt;property id=&quot;20307&quot; value=&quot;290&quot;/&gt;&lt;/object&gt;&lt;object type=&quot;3&quot; unique_id=&quot;151179&quot;&gt;&lt;property id=&quot;20148&quot; value=&quot;5&quot;/&gt;&lt;property id=&quot;20300&quot; value=&quot;Slide 3 - &amp;quot; With     &amp;quot;&quot;/&gt;&lt;property id=&quot;20307&quot; value=&quot;289&quot;/&gt;&lt;/object&gt;&lt;object type=&quot;3&quot; unique_id=&quot;151180&quot;&gt;&lt;property id=&quot;20148&quot; value=&quot;5&quot;/&gt;&lt;property id=&quot;20300&quot; value=&quot;Slide 4&quot;/&gt;&lt;property id=&quot;20307&quot; value=&quot;256&quot;/&gt;&lt;/object&gt;&lt;object type=&quot;3&quot; unique_id=&quot;151181&quot;&gt;&lt;property id=&quot;20148&quot; value=&quot;5&quot;/&gt;&lt;property id=&quot;20300&quot; value=&quot;Slide 5&quot;/&gt;&lt;property id=&quot;20307&quot; value=&quot;259&quot;/&gt;&lt;/object&gt;&lt;object type=&quot;3&quot; unique_id=&quot;151182&quot;&gt;&lt;property id=&quot;20148&quot; value=&quot;5&quot;/&gt;&lt;property id=&quot;20300&quot; value=&quot;Slide 6&quot;/&gt;&lt;property id=&quot;20307&quot; value=&quot;295&quot;/&gt;&lt;/object&gt;&lt;object type=&quot;3&quot; unique_id=&quot;151183&quot;&gt;&lt;property id=&quot;20148&quot; value=&quot;5&quot;/&gt;&lt;property id=&quot;20300&quot; value=&quot;Slide 7&quot;/&gt;&lt;property id=&quot;20307&quot; value=&quot;296&quot;/&gt;&lt;/object&gt;&lt;object type=&quot;3&quot; unique_id=&quot;151184&quot;&gt;&lt;property id=&quot;20148&quot; value=&quot;5&quot;/&gt;&lt;property id=&quot;20300&quot; value=&quot;Slide 8&quot;/&gt;&lt;property id=&quot;20307&quot; value=&quot;260&quot;/&gt;&lt;/object&gt;&lt;object type=&quot;3&quot; unique_id=&quot;151185&quot;&gt;&lt;property id=&quot;20148&quot; value=&quot;5&quot;/&gt;&lt;property id=&quot;20300&quot; value=&quot;Slide 9&quot;/&gt;&lt;property id=&quot;20307&quot; value=&quot;261&quot;/&gt;&lt;/object&gt;&lt;object type=&quot;3&quot; unique_id=&quot;151186&quot;&gt;&lt;property id=&quot;20148&quot; value=&quot;5&quot;/&gt;&lt;property id=&quot;20300&quot; value=&quot;Slide 10&quot;/&gt;&lt;property id=&quot;20307&quot; value=&quot;297&quot;/&gt;&lt;/object&gt;&lt;object type=&quot;3&quot; unique_id=&quot;151187&quot;&gt;&lt;property id=&quot;20148&quot; value=&quot;5&quot;/&gt;&lt;property id=&quot;20300&quot; value=&quot;Slide 11&quot;/&gt;&lt;property id=&quot;20307&quot; value=&quot;298&quot;/&gt;&lt;/object&gt;&lt;object type=&quot;3&quot; unique_id=&quot;151188&quot;&gt;&lt;property id=&quot;20148&quot; value=&quot;5&quot;/&gt;&lt;property id=&quot;20300&quot; value=&quot;Slide 12&quot;/&gt;&lt;property id=&quot;20307&quot; value=&quot;262&quot;/&gt;&lt;/object&gt;&lt;object type=&quot;3&quot; unique_id=&quot;151189&quot;&gt;&lt;property id=&quot;20148&quot; value=&quot;5&quot;/&gt;&lt;property id=&quot;20300&quot; value=&quot;Slide 13&quot;/&gt;&lt;property id=&quot;20307&quot; value=&quot;264&quot;/&gt;&lt;/object&gt;&lt;object type=&quot;3&quot; unique_id=&quot;151190&quot;&gt;&lt;property id=&quot;20148&quot; value=&quot;5&quot;/&gt;&lt;property id=&quot;20300&quot; value=&quot;Slide 14&quot;/&gt;&lt;property id=&quot;20307&quot; value=&quot;300&quot;/&gt;&lt;/object&gt;&lt;object type=&quot;3&quot; unique_id=&quot;151191&quot;&gt;&lt;property id=&quot;20148&quot; value=&quot;5&quot;/&gt;&lt;property id=&quot;20300&quot; value=&quot;Slide 15&quot;/&gt;&lt;property id=&quot;20307&quot; value=&quot;265&quot;/&gt;&lt;/object&gt;&lt;object type=&quot;3&quot; unique_id=&quot;151192&quot;&gt;&lt;property id=&quot;20148&quot; value=&quot;5&quot;/&gt;&lt;property id=&quot;20300&quot; value=&quot;Slide 16&quot;/&gt;&lt;property id=&quot;20307&quot; value=&quot;301&quot;/&gt;&lt;/object&gt;&lt;object type=&quot;3&quot; unique_id=&quot;151193&quot;&gt;&lt;property id=&quot;20148&quot; value=&quot;5&quot;/&gt;&lt;property id=&quot;20300&quot; value=&quot;Slide 17&quot;/&gt;&lt;property id=&quot;20307&quot; value=&quot;302&quot;/&gt;&lt;/object&gt;&lt;object type=&quot;3&quot; unique_id=&quot;151194&quot;&gt;&lt;property id=&quot;20148&quot; value=&quot;5&quot;/&gt;&lt;property id=&quot;20300&quot; value=&quot;Slide 18&quot;/&gt;&lt;property id=&quot;20307&quot; value=&quot;266&quot;/&gt;&lt;/object&gt;&lt;object type=&quot;3&quot; unique_id=&quot;151195&quot;&gt;&lt;property id=&quot;20148&quot; value=&quot;5&quot;/&gt;&lt;property id=&quot;20300&quot; value=&quot;Slide 19&quot;/&gt;&lt;property id=&quot;20307&quot; value=&quot;303&quot;/&gt;&lt;/object&gt;&lt;object type=&quot;3&quot; unique_id=&quot;151196&quot;&gt;&lt;property id=&quot;20148&quot; value=&quot;5&quot;/&gt;&lt;property id=&quot;20300&quot; value=&quot;Slide 20&quot;/&gt;&lt;property id=&quot;20307&quot; value=&quot;267&quot;/&gt;&lt;/object&gt;&lt;object type=&quot;3&quot; unique_id=&quot;151197&quot;&gt;&lt;property id=&quot;20148&quot; value=&quot;5&quot;/&gt;&lt;property id=&quot;20300&quot; value=&quot;Slide 21&quot;/&gt;&lt;property id=&quot;20307&quot; value=&quot;305&quot;/&gt;&lt;/object&gt;&lt;object type=&quot;3&quot; unique_id=&quot;151198&quot;&gt;&lt;property id=&quot;20148&quot; value=&quot;5&quot;/&gt;&lt;property id=&quot;20300&quot; value=&quot;Slide 22&quot;/&gt;&lt;property id=&quot;20307&quot; value=&quot;269&quot;/&gt;&lt;/object&gt;&lt;object type=&quot;3&quot; unique_id=&quot;151199&quot;&gt;&lt;property id=&quot;20148&quot; value=&quot;5&quot;/&gt;&lt;property id=&quot;20300&quot; value=&quot;Slide 23&quot;/&gt;&lt;property id=&quot;20307&quot; value=&quot;270&quot;/&gt;&lt;/object&gt;&lt;object type=&quot;3&quot; unique_id=&quot;151200&quot;&gt;&lt;property id=&quot;20148&quot; value=&quot;5&quot;/&gt;&lt;property id=&quot;20300&quot; value=&quot;Slide 24&quot;/&gt;&lt;property id=&quot;20307&quot; value=&quot;306&quot;/&gt;&lt;/object&gt;&lt;object type=&quot;3&quot; unique_id=&quot;151201&quot;&gt;&lt;property id=&quot;20148&quot; value=&quot;5&quot;/&gt;&lt;property id=&quot;20300&quot; value=&quot;Slide 25&quot;/&gt;&lt;property id=&quot;20307&quot; value=&quot;271&quot;/&gt;&lt;/object&gt;&lt;object type=&quot;3&quot; unique_id=&quot;151202&quot;&gt;&lt;property id=&quot;20148&quot; value=&quot;5&quot;/&gt;&lt;property id=&quot;20300&quot; value=&quot;Slide 26&quot;/&gt;&lt;property id=&quot;20307&quot; value=&quot;307&quot;/&gt;&lt;/object&gt;&lt;object type=&quot;3&quot; unique_id=&quot;151203&quot;&gt;&lt;property id=&quot;20148&quot; value=&quot;5&quot;/&gt;&lt;property id=&quot;20300&quot; value=&quot;Slide 27&quot;/&gt;&lt;property id=&quot;20307&quot; value=&quot;308&quot;/&gt;&lt;/object&gt;&lt;object type=&quot;3&quot; unique_id=&quot;151204&quot;&gt;&lt;property id=&quot;20148&quot; value=&quot;5&quot;/&gt;&lt;property id=&quot;20300&quot; value=&quot;Slide 28&quot;/&gt;&lt;property id=&quot;20307&quot; value=&quot;294&quot;/&gt;&lt;/object&gt;&lt;object type=&quot;3&quot; unique_id=&quot;151205&quot;&gt;&lt;property id=&quot;20148&quot; value=&quot;5&quot;/&gt;&lt;property id=&quot;20300&quot; value=&quot;Slide 29&quot;/&gt;&lt;property id=&quot;20307&quot; value=&quot;309&quot;/&gt;&lt;/object&gt;&lt;object type=&quot;3&quot; unique_id=&quot;151206&quot;&gt;&lt;property id=&quot;20148&quot; value=&quot;5&quot;/&gt;&lt;property id=&quot;20300&quot; value=&quot;Slide 30&quot;/&gt;&lt;property id=&quot;20307&quot; value=&quot;274&quot;/&gt;&lt;/object&gt;&lt;object type=&quot;3&quot; unique_id=&quot;151207&quot;&gt;&lt;property id=&quot;20148&quot; value=&quot;5&quot;/&gt;&lt;property id=&quot;20300&quot; value=&quot;Slide 31&quot;/&gt;&lt;property id=&quot;20307&quot; value=&quot;311&quot;/&gt;&lt;/object&gt;&lt;object type=&quot;3&quot; unique_id=&quot;151208&quot;&gt;&lt;property id=&quot;20148&quot; value=&quot;5&quot;/&gt;&lt;property id=&quot;20300&quot; value=&quot;Slide 32&quot;/&gt;&lt;property id=&quot;20307&quot; value=&quot;312&quot;/&gt;&lt;/object&gt;&lt;object type=&quot;3&quot; unique_id=&quot;151209&quot;&gt;&lt;property id=&quot;20148&quot; value=&quot;5&quot;/&gt;&lt;property id=&quot;20300&quot; value=&quot;Slide 33&quot;/&gt;&lt;property id=&quot;20307&quot; value=&quot;275&quot;/&gt;&lt;/object&gt;&lt;object type=&quot;3&quot; unique_id=&quot;151210&quot;&gt;&lt;property id=&quot;20148&quot; value=&quot;5&quot;/&gt;&lt;property id=&quot;20300&quot; value=&quot;Slide 34&quot;/&gt;&lt;property id=&quot;20307&quot; value=&quot;276&quot;/&gt;&lt;/object&gt;&lt;object type=&quot;3&quot; unique_id=&quot;151211&quot;&gt;&lt;property id=&quot;20148&quot; value=&quot;5&quot;/&gt;&lt;property id=&quot;20300&quot; value=&quot;Slide 35&quot;/&gt;&lt;property id=&quot;20307&quot; value=&quot;313&quot;/&gt;&lt;/object&gt;&lt;object type=&quot;3&quot; unique_id=&quot;151212&quot;&gt;&lt;property id=&quot;20148&quot; value=&quot;5&quot;/&gt;&lt;property id=&quot;20300&quot; value=&quot;Slide 36&quot;/&gt;&lt;property id=&quot;20307&quot; value=&quot;314&quot;/&gt;&lt;/object&gt;&lt;object type=&quot;3&quot; unique_id=&quot;151213&quot;&gt;&lt;property id=&quot;20148&quot; value=&quot;5&quot;/&gt;&lt;property id=&quot;20300&quot; value=&quot;Slide 37&quot;/&gt;&lt;property id=&quot;20307&quot; value=&quot;277&quot;/&gt;&lt;/object&gt;&lt;object type=&quot;3&quot; unique_id=&quot;151214&quot;&gt;&lt;property id=&quot;20148&quot; value=&quot;5&quot;/&gt;&lt;property id=&quot;20300&quot; value=&quot;Slide 38&quot;/&gt;&lt;property id=&quot;20307&quot; value=&quot;279&quot;/&gt;&lt;/object&gt;&lt;object type=&quot;3&quot; unique_id=&quot;151215&quot;&gt;&lt;property id=&quot;20148&quot; value=&quot;5&quot;/&gt;&lt;property id=&quot;20300&quot; value=&quot;Slide 39&quot;/&gt;&lt;property id=&quot;20307&quot; value=&quot;316&quot;/&gt;&lt;/object&gt;&lt;object type=&quot;3&quot; unique_id=&quot;151216&quot;&gt;&lt;property id=&quot;20148&quot; value=&quot;5&quot;/&gt;&lt;property id=&quot;20300&quot; value=&quot;Slide 40&quot;/&gt;&lt;property id=&quot;20307&quot; value=&quot;280&quot;/&gt;&lt;/object&gt;&lt;object type=&quot;3&quot; unique_id=&quot;151217&quot;&gt;&lt;property id=&quot;20148&quot; value=&quot;5&quot;/&gt;&lt;property id=&quot;20300&quot; value=&quot;Slide 41&quot;/&gt;&lt;property id=&quot;20307&quot; value=&quot;317&quot;/&gt;&lt;/object&gt;&lt;object type=&quot;3&quot; unique_id=&quot;151218&quot;&gt;&lt;property id=&quot;20148&quot; value=&quot;5&quot;/&gt;&lt;property id=&quot;20300&quot; value=&quot;Slide 42&quot;/&gt;&lt;property id=&quot;20307&quot; value=&quot;318&quot;/&gt;&lt;/object&gt;&lt;object type=&quot;3&quot; unique_id=&quot;151219&quot;&gt;&lt;property id=&quot;20148&quot; value=&quot;5&quot;/&gt;&lt;property id=&quot;20300&quot; value=&quot;Slide 43&quot;/&gt;&lt;property id=&quot;20307&quot; value=&quot;281&quot;/&gt;&lt;/object&gt;&lt;object type=&quot;3&quot; unique_id=&quot;151220&quot;&gt;&lt;property id=&quot;20148&quot; value=&quot;5&quot;/&gt;&lt;property id=&quot;20300&quot; value=&quot;Slide 44&quot;/&gt;&lt;property id=&quot;20307&quot; value=&quot;319&quot;/&gt;&lt;/object&gt;&lt;object type=&quot;3&quot; unique_id=&quot;151221&quot;&gt;&lt;property id=&quot;20148&quot; value=&quot;5&quot;/&gt;&lt;property id=&quot;20300&quot; value=&quot;Slide 45&quot;/&gt;&lt;property id=&quot;20307&quot; value=&quot;282&quot;/&gt;&lt;/object&gt;&lt;object type=&quot;3&quot; unique_id=&quot;151222&quot;&gt;&lt;property id=&quot;20148&quot; value=&quot;5&quot;/&gt;&lt;property id=&quot;20300&quot; value=&quot;Slide 46&quot;/&gt;&lt;property id=&quot;20307&quot; value=&quot;291&quot;/&gt;&lt;/object&gt;&lt;object type=&quot;3&quot; unique_id=&quot;151223&quot;&gt;&lt;property id=&quot;20148&quot; value=&quot;5&quot;/&gt;&lt;property id=&quot;20300&quot; value=&quot;Slide 47&quot;/&gt;&lt;property id=&quot;20307&quot; value=&quot;292&quot;/&gt;&lt;/object&gt;&lt;object type=&quot;3&quot; unique_id=&quot;151224&quot;&gt;&lt;property id=&quot;20148&quot; value=&quot;5&quot;/&gt;&lt;property id=&quot;20300&quot; value=&quot;Slide 48&quot;/&gt;&lt;property id=&quot;20307&quot; value=&quot;326&quot;/&gt;&lt;/object&gt;&lt;object type=&quot;3&quot; unique_id=&quot;151225&quot;&gt;&lt;property id=&quot;20148&quot; value=&quot;5&quot;/&gt;&lt;property id=&quot;20300&quot; value=&quot;Slide 49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C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1092</TotalTime>
  <Words>833</Words>
  <Application>Microsoft Office PowerPoint</Application>
  <PresentationFormat>On-screen Show (4:3)</PresentationFormat>
  <Paragraphs>161</Paragraphs>
  <Slides>49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Times New Roman</vt:lpstr>
      <vt:lpstr>Arial</vt:lpstr>
      <vt:lpstr>Arial Black</vt:lpstr>
      <vt:lpstr>Blank Presentation</vt:lpstr>
      <vt:lpstr>Bitmap Image</vt:lpstr>
      <vt:lpstr>Slide 1</vt:lpstr>
      <vt:lpstr>THIS </vt:lpstr>
      <vt:lpstr> With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Cary Harr</dc:creator>
  <cp:lastModifiedBy>Angie</cp:lastModifiedBy>
  <cp:revision>71</cp:revision>
  <dcterms:created xsi:type="dcterms:W3CDTF">1999-11-03T20:59:30Z</dcterms:created>
  <dcterms:modified xsi:type="dcterms:W3CDTF">2013-09-25T07:26:52Z</dcterms:modified>
</cp:coreProperties>
</file>